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2"/>
  </p:notesMasterIdLst>
  <p:sldIdLst>
    <p:sldId id="259" r:id="rId2"/>
    <p:sldId id="6367" r:id="rId3"/>
    <p:sldId id="6376" r:id="rId4"/>
    <p:sldId id="6390" r:id="rId5"/>
    <p:sldId id="6378" r:id="rId6"/>
    <p:sldId id="6387" r:id="rId7"/>
    <p:sldId id="6381" r:id="rId8"/>
    <p:sldId id="6386" r:id="rId9"/>
    <p:sldId id="6382" r:id="rId10"/>
    <p:sldId id="6389" r:id="rId11"/>
  </p:sldIdLst>
  <p:sldSz cx="12192000" cy="6858000"/>
  <p:notesSz cx="6858000" cy="9144000"/>
  <p:defaultTextStyle>
    <a:defPPr>
      <a:defRPr lang="ko-KR"/>
    </a:defPPr>
    <a:lvl1pPr marL="0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2E5"/>
    <a:srgbClr val="5B9BD5"/>
    <a:srgbClr val="FFFFFF"/>
    <a:srgbClr val="FF00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E4CB4-9F61-4D60-B49D-65CD245D2F9D}" v="1" dt="2022-10-31T02:35:44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78312" autoAdjust="0"/>
  </p:normalViewPr>
  <p:slideViewPr>
    <p:cSldViewPr snapToGrid="0">
      <p:cViewPr varScale="1">
        <p:scale>
          <a:sx n="64" d="100"/>
          <a:sy n="64" d="100"/>
        </p:scale>
        <p:origin x="1426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CFDE4CB4-9F61-4D60-B49D-65CD245D2F9D}"/>
    <pc:docChg chg="undo custSel modSld">
      <pc:chgData name="김소희" userId="292a1162-0793-4577-a94d-2dae0dfa5995" providerId="ADAL" clId="{CFDE4CB4-9F61-4D60-B49D-65CD245D2F9D}" dt="2022-11-03T06:38:41.759" v="1416" actId="20577"/>
      <pc:docMkLst>
        <pc:docMk/>
      </pc:docMkLst>
      <pc:sldChg chg="modSp mod">
        <pc:chgData name="김소희" userId="292a1162-0793-4577-a94d-2dae0dfa5995" providerId="ADAL" clId="{CFDE4CB4-9F61-4D60-B49D-65CD245D2F9D}" dt="2022-11-03T06:38:41.759" v="1416" actId="20577"/>
        <pc:sldMkLst>
          <pc:docMk/>
          <pc:sldMk cId="0" sldId="259"/>
        </pc:sldMkLst>
        <pc:spChg chg="mod">
          <ac:chgData name="김소희" userId="292a1162-0793-4577-a94d-2dae0dfa5995" providerId="ADAL" clId="{CFDE4CB4-9F61-4D60-B49D-65CD245D2F9D}" dt="2022-11-03T06:38:41.759" v="1416" actId="20577"/>
          <ac:spMkLst>
            <pc:docMk/>
            <pc:sldMk cId="0" sldId="259"/>
            <ac:spMk id="5" creationId="{00000000-0000-0000-0000-000000000000}"/>
          </ac:spMkLst>
        </pc:spChg>
      </pc:sldChg>
      <pc:sldChg chg="modNotesTx">
        <pc:chgData name="김소희" userId="292a1162-0793-4577-a94d-2dae0dfa5995" providerId="ADAL" clId="{CFDE4CB4-9F61-4D60-B49D-65CD245D2F9D}" dt="2022-10-31T02:07:32.541" v="117" actId="20577"/>
        <pc:sldMkLst>
          <pc:docMk/>
          <pc:sldMk cId="1480000950" sldId="6367"/>
        </pc:sldMkLst>
      </pc:sldChg>
      <pc:sldChg chg="modNotesTx">
        <pc:chgData name="김소희" userId="292a1162-0793-4577-a94d-2dae0dfa5995" providerId="ADAL" clId="{CFDE4CB4-9F61-4D60-B49D-65CD245D2F9D}" dt="2022-10-31T02:39:02.271" v="1308" actId="20577"/>
        <pc:sldMkLst>
          <pc:docMk/>
          <pc:sldMk cId="1790025168" sldId="6376"/>
        </pc:sldMkLst>
      </pc:sldChg>
      <pc:sldChg chg="modSp mod modNotesTx">
        <pc:chgData name="김소희" userId="292a1162-0793-4577-a94d-2dae0dfa5995" providerId="ADAL" clId="{CFDE4CB4-9F61-4D60-B49D-65CD245D2F9D}" dt="2022-10-31T04:34:04.091" v="1333" actId="20577"/>
        <pc:sldMkLst>
          <pc:docMk/>
          <pc:sldMk cId="254083205" sldId="6378"/>
        </pc:sldMkLst>
        <pc:spChg chg="mod">
          <ac:chgData name="김소희" userId="292a1162-0793-4577-a94d-2dae0dfa5995" providerId="ADAL" clId="{CFDE4CB4-9F61-4D60-B49D-65CD245D2F9D}" dt="2022-10-31T02:12:35.082" v="855" actId="1076"/>
          <ac:spMkLst>
            <pc:docMk/>
            <pc:sldMk cId="254083205" sldId="6378"/>
            <ac:spMk id="9" creationId="{B89A9ABB-8313-9573-3E6E-EA06035AB183}"/>
          </ac:spMkLst>
        </pc:spChg>
        <pc:spChg chg="mod">
          <ac:chgData name="김소희" userId="292a1162-0793-4577-a94d-2dae0dfa5995" providerId="ADAL" clId="{CFDE4CB4-9F61-4D60-B49D-65CD245D2F9D}" dt="2022-10-31T02:12:41.227" v="857" actId="1076"/>
          <ac:spMkLst>
            <pc:docMk/>
            <pc:sldMk cId="254083205" sldId="6378"/>
            <ac:spMk id="21" creationId="{D744BCB1-BE2C-EC6D-DEC2-4EC23428FC17}"/>
          </ac:spMkLst>
        </pc:spChg>
        <pc:spChg chg="mod">
          <ac:chgData name="김소희" userId="292a1162-0793-4577-a94d-2dae0dfa5995" providerId="ADAL" clId="{CFDE4CB4-9F61-4D60-B49D-65CD245D2F9D}" dt="2022-10-31T02:12:11.435" v="851" actId="14100"/>
          <ac:spMkLst>
            <pc:docMk/>
            <pc:sldMk cId="254083205" sldId="6378"/>
            <ac:spMk id="23" creationId="{C03D45F2-3392-7FAF-CB92-8A10FBB66F72}"/>
          </ac:spMkLst>
        </pc:spChg>
        <pc:spChg chg="mod">
          <ac:chgData name="김소희" userId="292a1162-0793-4577-a94d-2dae0dfa5995" providerId="ADAL" clId="{CFDE4CB4-9F61-4D60-B49D-65CD245D2F9D}" dt="2022-10-31T02:12:37.804" v="856" actId="1076"/>
          <ac:spMkLst>
            <pc:docMk/>
            <pc:sldMk cId="254083205" sldId="6378"/>
            <ac:spMk id="25" creationId="{12A2171C-1CC8-50F9-C278-D73FE80732FE}"/>
          </ac:spMkLst>
        </pc:spChg>
        <pc:spChg chg="mod">
          <ac:chgData name="김소희" userId="292a1162-0793-4577-a94d-2dae0dfa5995" providerId="ADAL" clId="{CFDE4CB4-9F61-4D60-B49D-65CD245D2F9D}" dt="2022-10-31T02:12:16.678" v="852" actId="14100"/>
          <ac:spMkLst>
            <pc:docMk/>
            <pc:sldMk cId="254083205" sldId="6378"/>
            <ac:spMk id="27" creationId="{687E4F45-7D6E-3E48-A4DC-2285723CA463}"/>
          </ac:spMkLst>
        </pc:spChg>
        <pc:spChg chg="mod">
          <ac:chgData name="김소희" userId="292a1162-0793-4577-a94d-2dae0dfa5995" providerId="ADAL" clId="{CFDE4CB4-9F61-4D60-B49D-65CD245D2F9D}" dt="2022-10-31T02:12:28.039" v="853" actId="1076"/>
          <ac:spMkLst>
            <pc:docMk/>
            <pc:sldMk cId="254083205" sldId="6378"/>
            <ac:spMk id="32" creationId="{627C9499-AC81-C531-3233-159693D74B33}"/>
          </ac:spMkLst>
        </pc:spChg>
        <pc:spChg chg="mod">
          <ac:chgData name="김소희" userId="292a1162-0793-4577-a94d-2dae0dfa5995" providerId="ADAL" clId="{CFDE4CB4-9F61-4D60-B49D-65CD245D2F9D}" dt="2022-10-31T02:12:47.915" v="858" actId="1076"/>
          <ac:spMkLst>
            <pc:docMk/>
            <pc:sldMk cId="254083205" sldId="6378"/>
            <ac:spMk id="34" creationId="{0D6DA9FC-B948-0E93-5219-9C32293D52ED}"/>
          </ac:spMkLst>
        </pc:spChg>
      </pc:sldChg>
      <pc:sldChg chg="addSp delSp mod modNotesTx">
        <pc:chgData name="김소희" userId="292a1162-0793-4577-a94d-2dae0dfa5995" providerId="ADAL" clId="{CFDE4CB4-9F61-4D60-B49D-65CD245D2F9D}" dt="2022-10-31T02:26:33.309" v="1132" actId="20577"/>
        <pc:sldMkLst>
          <pc:docMk/>
          <pc:sldMk cId="1038654391" sldId="6381"/>
        </pc:sldMkLst>
        <pc:spChg chg="add del">
          <ac:chgData name="김소희" userId="292a1162-0793-4577-a94d-2dae0dfa5995" providerId="ADAL" clId="{CFDE4CB4-9F61-4D60-B49D-65CD245D2F9D}" dt="2022-10-31T02:14:05.170" v="1027" actId="22"/>
          <ac:spMkLst>
            <pc:docMk/>
            <pc:sldMk cId="1038654391" sldId="6381"/>
            <ac:spMk id="5" creationId="{E54A9AFE-C8A7-80DD-81C9-8BF7717BC17D}"/>
          </ac:spMkLst>
        </pc:spChg>
      </pc:sldChg>
      <pc:sldChg chg="modNotesTx">
        <pc:chgData name="김소희" userId="292a1162-0793-4577-a94d-2dae0dfa5995" providerId="ADAL" clId="{CFDE4CB4-9F61-4D60-B49D-65CD245D2F9D}" dt="2022-10-31T04:36:19.470" v="1411" actId="20577"/>
        <pc:sldMkLst>
          <pc:docMk/>
          <pc:sldMk cId="2199237396" sldId="6382"/>
        </pc:sldMkLst>
      </pc:sldChg>
      <pc:sldChg chg="addSp modSp mod modNotesTx">
        <pc:chgData name="김소희" userId="292a1162-0793-4577-a94d-2dae0dfa5995" providerId="ADAL" clId="{CFDE4CB4-9F61-4D60-B49D-65CD245D2F9D}" dt="2022-10-31T02:36:00.030" v="1282" actId="20577"/>
        <pc:sldMkLst>
          <pc:docMk/>
          <pc:sldMk cId="1303198827" sldId="6386"/>
        </pc:sldMkLst>
        <pc:spChg chg="add mod">
          <ac:chgData name="김소희" userId="292a1162-0793-4577-a94d-2dae0dfa5995" providerId="ADAL" clId="{CFDE4CB4-9F61-4D60-B49D-65CD245D2F9D}" dt="2022-10-31T02:35:25.767" v="1209" actId="1037"/>
          <ac:spMkLst>
            <pc:docMk/>
            <pc:sldMk cId="1303198827" sldId="6386"/>
            <ac:spMk id="4" creationId="{6C450B21-EE83-48A2-3EC9-D97A01F41D62}"/>
          </ac:spMkLst>
        </pc:spChg>
        <pc:spChg chg="mod">
          <ac:chgData name="김소희" userId="292a1162-0793-4577-a94d-2dae0dfa5995" providerId="ADAL" clId="{CFDE4CB4-9F61-4D60-B49D-65CD245D2F9D}" dt="2022-10-31T02:32:15.458" v="1196" actId="1076"/>
          <ac:spMkLst>
            <pc:docMk/>
            <pc:sldMk cId="1303198827" sldId="6386"/>
            <ac:spMk id="15" creationId="{3A72D205-FE86-24E0-8D31-CB54AE5B35D8}"/>
          </ac:spMkLst>
        </pc:spChg>
        <pc:spChg chg="mod">
          <ac:chgData name="김소희" userId="292a1162-0793-4577-a94d-2dae0dfa5995" providerId="ADAL" clId="{CFDE4CB4-9F61-4D60-B49D-65CD245D2F9D}" dt="2022-10-31T02:32:06.002" v="1195" actId="1076"/>
          <ac:spMkLst>
            <pc:docMk/>
            <pc:sldMk cId="1303198827" sldId="6386"/>
            <ac:spMk id="35" creationId="{7D0BED87-4042-9B50-76DF-1DC8A6DFD335}"/>
          </ac:spMkLst>
        </pc:spChg>
        <pc:spChg chg="mod">
          <ac:chgData name="김소희" userId="292a1162-0793-4577-a94d-2dae0dfa5995" providerId="ADAL" clId="{CFDE4CB4-9F61-4D60-B49D-65CD245D2F9D}" dt="2022-10-31T02:33:39.384" v="1197" actId="1076"/>
          <ac:spMkLst>
            <pc:docMk/>
            <pc:sldMk cId="1303198827" sldId="6386"/>
            <ac:spMk id="39" creationId="{44CD4748-1BE7-9F6A-F4E6-9557D717C5CF}"/>
          </ac:spMkLst>
        </pc:spChg>
        <pc:picChg chg="mod">
          <ac:chgData name="김소희" userId="292a1162-0793-4577-a94d-2dae0dfa5995" providerId="ADAL" clId="{CFDE4CB4-9F61-4D60-B49D-65CD245D2F9D}" dt="2022-10-31T02:35:08.656" v="1203" actId="34135"/>
          <ac:picMkLst>
            <pc:docMk/>
            <pc:sldMk cId="1303198827" sldId="6386"/>
            <ac:picMk id="7" creationId="{D05B611A-3648-D524-4E13-2E2429F75B3F}"/>
          </ac:picMkLst>
        </pc:picChg>
      </pc:sldChg>
      <pc:sldChg chg="modNotesTx">
        <pc:chgData name="김소희" userId="292a1162-0793-4577-a94d-2dae0dfa5995" providerId="ADAL" clId="{CFDE4CB4-9F61-4D60-B49D-65CD245D2F9D}" dt="2022-10-31T02:13:56.665" v="1025"/>
        <pc:sldMkLst>
          <pc:docMk/>
          <pc:sldMk cId="2086667678" sldId="6387"/>
        </pc:sldMkLst>
      </pc:sldChg>
      <pc:sldChg chg="modNotesTx">
        <pc:chgData name="김소희" userId="292a1162-0793-4577-a94d-2dae0dfa5995" providerId="ADAL" clId="{CFDE4CB4-9F61-4D60-B49D-65CD245D2F9D}" dt="2022-10-31T02:09:40.606" v="453" actId="20577"/>
        <pc:sldMkLst>
          <pc:docMk/>
          <pc:sldMk cId="4044702505" sldId="63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tensors.html#torch.Tensor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ytorch.org/docs/stable/generated/torch.Tensor.to.html#torch.Tensor.to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6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2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Today, we will do about inference for road following on Jetson Nano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8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 we will test the pretrained model on the road with 2D-lined track like this video. </a:t>
            </a:r>
          </a:p>
          <a:p>
            <a:r>
              <a:rPr lang="en-US" altLang="ko-KR" dirty="0"/>
              <a:t>The Workspace is at below, the </a:t>
            </a:r>
            <a:r>
              <a:rPr lang="en-US" altLang="ko-KR"/>
              <a:t>road following file.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overview of </a:t>
            </a:r>
            <a:r>
              <a:rPr lang="en-US" altLang="ko-KR" dirty="0" err="1"/>
              <a:t>Road_following</a:t>
            </a:r>
            <a:r>
              <a:rPr lang="en-US" altLang="ko-KR" dirty="0"/>
              <a:t> file.</a:t>
            </a:r>
          </a:p>
          <a:p>
            <a:r>
              <a:rPr lang="en-US" altLang="ko-KR" dirty="0"/>
              <a:t>First define model. </a:t>
            </a:r>
          </a:p>
          <a:p>
            <a:r>
              <a:rPr lang="en-US" altLang="ko-KR" dirty="0"/>
              <a:t>Second, Load pretrained model, and Third, configure racecar and camera.</a:t>
            </a:r>
          </a:p>
          <a:p>
            <a:r>
              <a:rPr lang="en-US" altLang="ko-KR" dirty="0"/>
              <a:t>For last is Iterative inference. </a:t>
            </a:r>
          </a:p>
          <a:p>
            <a:r>
              <a:rPr lang="en-US" altLang="ko-KR" dirty="0"/>
              <a:t>We will discuss it in detail.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모델을 통해 추론한다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rgbClr val="6C6C6D"/>
                </a:solidFill>
                <a:effectLst/>
                <a:latin typeface="IBMPlexMono"/>
              </a:rPr>
              <a:t>Tensor.half</a:t>
            </a:r>
            <a:r>
              <a:rPr lang="en-US" altLang="ko-KR" dirty="0">
                <a:effectLst/>
              </a:rPr>
              <a:t>(</a:t>
            </a:r>
            <a:r>
              <a:rPr lang="en-US" altLang="ko-KR" i="1" dirty="0" err="1">
                <a:solidFill>
                  <a:srgbClr val="6C6C6D"/>
                </a:solidFill>
                <a:effectLst/>
              </a:rPr>
              <a:t>memory_format</a:t>
            </a:r>
            <a:r>
              <a:rPr lang="en-US" altLang="ko-KR" i="1" dirty="0">
                <a:solidFill>
                  <a:srgbClr val="6C6C6D"/>
                </a:solidFill>
                <a:effectLst/>
              </a:rPr>
              <a:t>=</a:t>
            </a:r>
            <a:r>
              <a:rPr lang="en-US" altLang="ko-KR" i="1" dirty="0" err="1">
                <a:solidFill>
                  <a:srgbClr val="6C6C6D"/>
                </a:solidFill>
                <a:effectLst/>
              </a:rPr>
              <a:t>torch.preserve_format</a:t>
            </a:r>
            <a:r>
              <a:rPr lang="en-US" altLang="ko-KR" dirty="0">
                <a:effectLst/>
              </a:rPr>
              <a:t>)</a:t>
            </a:r>
            <a:r>
              <a:rPr lang="en-US" altLang="ko-KR" dirty="0"/>
              <a:t> → </a:t>
            </a:r>
            <a:r>
              <a:rPr lang="en-US" altLang="ko-KR" u="none" strike="noStrike" dirty="0" err="1">
                <a:solidFill>
                  <a:srgbClr val="4974D1"/>
                </a:solidFill>
                <a:effectLst/>
                <a:hlinkClick r:id="rId3" tooltip="torch.Tensor"/>
              </a:rPr>
              <a:t>Tensor</a:t>
            </a:r>
            <a:r>
              <a:rPr lang="en-US" altLang="ko-KR" b="0" dirty="0" err="1">
                <a:solidFill>
                  <a:srgbClr val="6C6C6D"/>
                </a:solidFill>
                <a:effectLst/>
                <a:latin typeface="IBMPlexMono"/>
              </a:rPr>
              <a:t>self.half</a:t>
            </a:r>
            <a:r>
              <a:rPr lang="en-US" altLang="ko-KR" b="0" dirty="0">
                <a:solidFill>
                  <a:srgbClr val="6C6C6D"/>
                </a:solidFill>
                <a:effectLst/>
                <a:latin typeface="IBMPlexMono"/>
              </a:rPr>
              <a:t>()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 is equivalent to </a:t>
            </a:r>
            <a:r>
              <a:rPr lang="en-US" altLang="ko-KR" b="0" dirty="0">
                <a:solidFill>
                  <a:srgbClr val="6C6C6D"/>
                </a:solidFill>
                <a:effectLst/>
                <a:latin typeface="IBMPlexMono"/>
              </a:rPr>
              <a:t>self.to(torch.float16)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. See </a:t>
            </a:r>
            <a:r>
              <a:rPr lang="en-US" altLang="ko-KR" b="0" u="none" strike="noStrike" dirty="0">
                <a:solidFill>
                  <a:srgbClr val="4974D1"/>
                </a:solidFill>
                <a:effectLst/>
                <a:latin typeface="IBMPlexMono"/>
                <a:hlinkClick r:id="rId4" tooltip="torch.Tensor.to"/>
              </a:rPr>
              <a:t>to()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First is define model.</a:t>
            </a:r>
          </a:p>
          <a:p>
            <a:r>
              <a:rPr lang="en-US" altLang="ko-KR" dirty="0"/>
              <a:t>Import modules to define model, and in here categories, ‘apex’ directs a point with x, y coordination in camera image. </a:t>
            </a:r>
          </a:p>
          <a:p>
            <a:r>
              <a:rPr lang="en-US" altLang="ko-KR" dirty="0"/>
              <a:t>Next, we will use resnet18 to define model. </a:t>
            </a:r>
          </a:p>
          <a:p>
            <a:r>
              <a:rPr lang="en-US" altLang="ko-KR" dirty="0"/>
              <a:t>And set fc layer’s output size as 2 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 last line, </a:t>
            </a:r>
            <a:r>
              <a:rPr lang="en-US" altLang="ko-KR" dirty="0" err="1"/>
              <a:t>cuda</a:t>
            </a:r>
            <a:r>
              <a:rPr lang="en-US" altLang="ko-KR" dirty="0"/>
              <a:t> mean load model to GPU, and eval means to set model’s mode as evaluation, and half means to set data type to float16.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https://nvidia-ai-iot.github.io/torch2trt/v0.3.0/usage/basic_usage.html</a:t>
            </a:r>
          </a:p>
          <a:p>
            <a:endParaRPr lang="en-US" altLang="ko-KR" dirty="0"/>
          </a:p>
          <a:p>
            <a:r>
              <a:rPr lang="en-US" altLang="ko-KR" dirty="0"/>
              <a:t>Second step is Load pretrained model. </a:t>
            </a:r>
          </a:p>
          <a:p>
            <a:r>
              <a:rPr lang="en-US" altLang="ko-KR" dirty="0"/>
              <a:t>Load pretrained model from .</a:t>
            </a:r>
            <a:r>
              <a:rPr lang="en-US" altLang="ko-KR" dirty="0" err="1"/>
              <a:t>pth</a:t>
            </a:r>
            <a:r>
              <a:rPr lang="en-US" altLang="ko-KR" dirty="0"/>
              <a:t> file.</a:t>
            </a:r>
          </a:p>
          <a:p>
            <a:endParaRPr lang="en-US" altLang="ko-KR" dirty="0"/>
          </a:p>
          <a:p>
            <a:r>
              <a:rPr lang="en-US" altLang="ko-KR" dirty="0"/>
              <a:t>Then import torch2trt for better performance. Declare sample data with the same size as target data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Convert model from </a:t>
            </a:r>
            <a:r>
              <a:rPr lang="en-US" altLang="ko-KR" dirty="0" err="1"/>
              <a:t>pytorch</a:t>
            </a:r>
            <a:r>
              <a:rPr lang="en-US" altLang="ko-KR" dirty="0"/>
              <a:t> to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Save converted model parameters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Declare </a:t>
            </a:r>
            <a:r>
              <a:rPr lang="en-US" altLang="ko-KR" dirty="0" err="1"/>
              <a:t>trt</a:t>
            </a:r>
            <a:r>
              <a:rPr lang="en-US" altLang="ko-KR" dirty="0"/>
              <a:t> model which stores the original model</a:t>
            </a:r>
            <a:endParaRPr lang="ko-KR" altLang="en-US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Load saved model parameters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01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Third step is configure race car and camera</a:t>
            </a:r>
          </a:p>
          <a:p>
            <a:endParaRPr lang="en-US" altLang="ko-KR" dirty="0"/>
          </a:p>
          <a:p>
            <a:r>
              <a:rPr lang="en-US" altLang="ko-KR" dirty="0"/>
              <a:t>First create race car class, and create camera class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9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Last is about Iterative inference</a:t>
            </a:r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First, Set fixed multiplier and adder for steering</a:t>
            </a:r>
            <a:endParaRPr lang="ko-KR" altLang="en-US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Set throttle</a:t>
            </a:r>
            <a:r>
              <a:rPr lang="ko-KR" altLang="en-US" dirty="0"/>
              <a:t> </a:t>
            </a:r>
            <a:r>
              <a:rPr lang="en-US" altLang="ko-KR" dirty="0"/>
              <a:t>to fixed value</a:t>
            </a:r>
            <a:endParaRPr lang="ko-KR" altLang="en-US" dirty="0"/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Read real-time image from camera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Then this preprocess function Return normalized image values as shown below.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Feed image values and get the output from the model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From output, car inferences steering value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6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 on, Try these experiments.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7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6681" y="1122366"/>
            <a:ext cx="103786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681" y="3602041"/>
            <a:ext cx="103786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8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763E-F8DC-4045-AB0C-0687CE81A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867" y="1162050"/>
            <a:ext cx="11526266" cy="50149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992E1-D4FA-4C5E-B1B9-B4F7A60B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6424842" y="2474913"/>
            <a:ext cx="5767158" cy="1356783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5556492" y="3897332"/>
            <a:ext cx="5767158" cy="1356783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4688142" y="5318636"/>
            <a:ext cx="5767158" cy="1356783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7" y="5563664"/>
            <a:ext cx="2166195" cy="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2867" y="365126"/>
            <a:ext cx="11526266" cy="78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2867" y="1398622"/>
            <a:ext cx="11526266" cy="477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23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979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ew.kentech.ac.kr/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6556" y="92"/>
            <a:ext cx="9695444" cy="6857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995" y="784726"/>
            <a:ext cx="2740138" cy="647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95" y="1842500"/>
            <a:ext cx="7811396" cy="121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Visionary Course - Energy AI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Week 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545" y="3855139"/>
            <a:ext cx="5031130" cy="72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814" b="1" spc="-91">
                <a:solidFill>
                  <a:srgbClr val="00306C"/>
                </a:solidFill>
              </a:rPr>
              <a:t>Nov 14, </a:t>
            </a:r>
            <a:r>
              <a:rPr lang="en-US" altLang="ko-KR" sz="1814" b="1" spc="-91" dirty="0">
                <a:solidFill>
                  <a:srgbClr val="00306C"/>
                </a:solidFill>
              </a:rPr>
              <a:t>2022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Sohee Kim, </a:t>
            </a:r>
            <a:r>
              <a:rPr lang="en-US" altLang="ko-KR" sz="1814" b="1" spc="-91" dirty="0" err="1">
                <a:solidFill>
                  <a:srgbClr val="00306C"/>
                </a:solidFill>
              </a:rPr>
              <a:t>Giwon</a:t>
            </a:r>
            <a:r>
              <a:rPr lang="en-US" altLang="ko-KR" sz="1814" b="1" spc="-91" dirty="0">
                <a:solidFill>
                  <a:srgbClr val="00306C"/>
                </a:solidFill>
              </a:rPr>
              <a:t> Sur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F07AB-E8F1-4771-B0C2-5DDDFC3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0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1921204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variable environments and execute </a:t>
            </a:r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the model.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Q.3.1. Place the car in opposite direction of Q2 and execute model.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Is the model following the road similar? 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Q.3.2. Place a small obstacle on the road. How’s the car doing? 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"/>
            <a:ext cx="12191999" cy="685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1E5C1-7FBA-453D-9677-C41093B0B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" y="780202"/>
            <a:ext cx="2740138" cy="649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B9608-2974-4A1D-A8C2-579DCFCC6FA9}"/>
              </a:ext>
            </a:extLst>
          </p:cNvPr>
          <p:cNvSpPr txBox="1"/>
          <p:nvPr/>
        </p:nvSpPr>
        <p:spPr>
          <a:xfrm>
            <a:off x="669995" y="1829248"/>
            <a:ext cx="10707066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66" b="1" spc="-91" dirty="0">
                <a:solidFill>
                  <a:schemeClr val="bg1"/>
                </a:solidFill>
              </a:rPr>
              <a:t>Week 11a – Inference for road following on Jetson Nano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01770-BE1A-4DBF-89F5-2F5B0C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76AE-2967-4D6B-9C97-F8E7E0C81BE0}"/>
              </a:ext>
            </a:extLst>
          </p:cNvPr>
          <p:cNvSpPr/>
          <p:nvPr/>
        </p:nvSpPr>
        <p:spPr>
          <a:xfrm>
            <a:off x="10229715" y="0"/>
            <a:ext cx="196228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나눔고딕" panose="020D0604000000000000" pitchFamily="50" charset="-127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https://view.kentech.ac.kr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0E4A78-F623-B060-B0EC-9C40977576D0}"/>
              </a:ext>
            </a:extLst>
          </p:cNvPr>
          <p:cNvSpPr/>
          <p:nvPr/>
        </p:nvSpPr>
        <p:spPr>
          <a:xfrm>
            <a:off x="1904105" y="2013412"/>
            <a:ext cx="6169510" cy="38082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start autonomous driving!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C6BF3A-3806-E1CB-48A0-3CF1BD20C88B}"/>
              </a:ext>
            </a:extLst>
          </p:cNvPr>
          <p:cNvSpPr/>
          <p:nvPr/>
        </p:nvSpPr>
        <p:spPr>
          <a:xfrm>
            <a:off x="2409713" y="2279664"/>
            <a:ext cx="5185186" cy="3275704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3D5590-FDD2-D486-8500-09587988A71D}"/>
              </a:ext>
            </a:extLst>
          </p:cNvPr>
          <p:cNvSpPr/>
          <p:nvPr/>
        </p:nvSpPr>
        <p:spPr>
          <a:xfrm>
            <a:off x="3212053" y="2847777"/>
            <a:ext cx="3548231" cy="213947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E52C9-B282-BB73-68DB-06E249F56C17}"/>
              </a:ext>
            </a:extLst>
          </p:cNvPr>
          <p:cNvSpPr/>
          <p:nvPr/>
        </p:nvSpPr>
        <p:spPr>
          <a:xfrm>
            <a:off x="2834637" y="2565353"/>
            <a:ext cx="4329953" cy="272376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9F17BF-8FED-0984-468D-921EBA475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96620" y="1807446"/>
            <a:ext cx="2174837" cy="1631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FDB63F-8B92-9148-9A75-A1375CF87CB7}"/>
              </a:ext>
            </a:extLst>
          </p:cNvPr>
          <p:cNvSpPr txBox="1"/>
          <p:nvPr/>
        </p:nvSpPr>
        <p:spPr>
          <a:xfrm>
            <a:off x="967828" y="6294299"/>
            <a:ext cx="10441152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lvl="1"/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“localhost:8888/lab/tree/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jetracer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/notebooks/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road_following.ipynb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”</a:t>
            </a:r>
          </a:p>
        </p:txBody>
      </p:sp>
      <p:pic>
        <p:nvPicPr>
          <p:cNvPr id="11" name="KakaoTalk_20220511_140453767">
            <a:hlinkClick r:id="" action="ppaction://media"/>
            <a:extLst>
              <a:ext uri="{FF2B5EF4-FFF2-40B4-BE49-F238E27FC236}">
                <a16:creationId xmlns:a16="http://schemas.microsoft.com/office/drawing/2014/main" id="{8B1788E3-8CED-55D1-E446-0A8A873C0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7077760" y="2036108"/>
            <a:ext cx="2622003" cy="466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87DB58-E987-ED0A-41E7-4C1B8111F9E3}"/>
              </a:ext>
            </a:extLst>
          </p:cNvPr>
          <p:cNvSpPr txBox="1"/>
          <p:nvPr/>
        </p:nvSpPr>
        <p:spPr>
          <a:xfrm>
            <a:off x="1397876" y="59440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Workspace: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4529C-A0C6-38A9-5D9C-F8589518BF0D}"/>
              </a:ext>
            </a:extLst>
          </p:cNvPr>
          <p:cNvSpPr txBox="1"/>
          <p:nvPr/>
        </p:nvSpPr>
        <p:spPr>
          <a:xfrm>
            <a:off x="1820455" y="1411498"/>
            <a:ext cx="6714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 Today we will test the pretrained model on the road with 2D-lined track. 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134644-3886-B5D7-AFCC-716B507A48E1}"/>
              </a:ext>
            </a:extLst>
          </p:cNvPr>
          <p:cNvSpPr/>
          <p:nvPr/>
        </p:nvSpPr>
        <p:spPr>
          <a:xfrm>
            <a:off x="1621803" y="1473279"/>
            <a:ext cx="277501" cy="227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8E640-BF93-3138-BCEA-C732BA94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056B56-0492-8C33-2887-E1482E37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Overview of </a:t>
            </a:r>
            <a:r>
              <a:rPr lang="en-US" altLang="ko-KR" dirty="0" err="1"/>
              <a:t>road_following.ipynb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B3D9F-C8F4-58E6-0A21-B8B6BBCB7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61"/>
          <a:stretch/>
        </p:blipFill>
        <p:spPr>
          <a:xfrm>
            <a:off x="684025" y="1072937"/>
            <a:ext cx="5141167" cy="3644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4F1ED4-3FBA-464D-A7EF-D6A563B9C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12"/>
          <a:stretch/>
        </p:blipFill>
        <p:spPr>
          <a:xfrm>
            <a:off x="4963745" y="2939579"/>
            <a:ext cx="5141167" cy="32361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1176C8-09F0-FC9E-E009-4DF56CF1C41C}"/>
              </a:ext>
            </a:extLst>
          </p:cNvPr>
          <p:cNvSpPr/>
          <p:nvPr/>
        </p:nvSpPr>
        <p:spPr>
          <a:xfrm>
            <a:off x="512528" y="966860"/>
            <a:ext cx="4127789" cy="11296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D96D6B-3A40-04F8-C745-7E86B996DF05}"/>
              </a:ext>
            </a:extLst>
          </p:cNvPr>
          <p:cNvSpPr/>
          <p:nvPr/>
        </p:nvSpPr>
        <p:spPr>
          <a:xfrm>
            <a:off x="512528" y="2177113"/>
            <a:ext cx="4127789" cy="25401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8D373-E665-E04C-5405-56B962FF783F}"/>
              </a:ext>
            </a:extLst>
          </p:cNvPr>
          <p:cNvSpPr/>
          <p:nvPr/>
        </p:nvSpPr>
        <p:spPr>
          <a:xfrm>
            <a:off x="4963744" y="2768045"/>
            <a:ext cx="5186709" cy="13191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E05E-9922-97CF-3A5C-7DBA370E5993}"/>
              </a:ext>
            </a:extLst>
          </p:cNvPr>
          <p:cNvSpPr/>
          <p:nvPr/>
        </p:nvSpPr>
        <p:spPr>
          <a:xfrm>
            <a:off x="4963744" y="4855913"/>
            <a:ext cx="5186709" cy="13191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23580B3-ADB8-4224-5ACE-01824CB0435C}"/>
              </a:ext>
            </a:extLst>
          </p:cNvPr>
          <p:cNvSpPr/>
          <p:nvPr/>
        </p:nvSpPr>
        <p:spPr>
          <a:xfrm>
            <a:off x="5611184" y="1161368"/>
            <a:ext cx="2084505" cy="782708"/>
          </a:xfrm>
          <a:prstGeom prst="wedgeRoundRectCallout">
            <a:avLst>
              <a:gd name="adj1" fmla="val -96201"/>
              <a:gd name="adj2" fmla="val 24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Define model</a:t>
            </a:r>
            <a:endParaRPr lang="ko-KR" altLang="en-US" b="1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ABEACBC-682E-89A8-7DBF-3F6AEFCC6B32}"/>
              </a:ext>
            </a:extLst>
          </p:cNvPr>
          <p:cNvSpPr/>
          <p:nvPr/>
        </p:nvSpPr>
        <p:spPr>
          <a:xfrm>
            <a:off x="1828021" y="4858249"/>
            <a:ext cx="2084505" cy="782708"/>
          </a:xfrm>
          <a:prstGeom prst="wedgeRoundRectCallout">
            <a:avLst>
              <a:gd name="adj1" fmla="val -104739"/>
              <a:gd name="adj2" fmla="val -590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Load pretrained model</a:t>
            </a:r>
            <a:endParaRPr lang="ko-KR" altLang="en-US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EDBA419-49CF-1AF1-545C-EAA63DB81F40}"/>
              </a:ext>
            </a:extLst>
          </p:cNvPr>
          <p:cNvSpPr/>
          <p:nvPr/>
        </p:nvSpPr>
        <p:spPr>
          <a:xfrm>
            <a:off x="8543610" y="1830039"/>
            <a:ext cx="2084505" cy="782708"/>
          </a:xfrm>
          <a:prstGeom prst="wedgeRoundRectCallout">
            <a:avLst>
              <a:gd name="adj1" fmla="val -83836"/>
              <a:gd name="adj2" fmla="val 648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Configure </a:t>
            </a:r>
          </a:p>
          <a:p>
            <a:pPr algn="ctr"/>
            <a:r>
              <a:rPr lang="en-US" altLang="ko-KR" b="1" dirty="0"/>
              <a:t>racecar &amp; camera </a:t>
            </a:r>
            <a:endParaRPr lang="ko-KR" altLang="en-US" b="1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8C314EC-C7FF-3D4C-3379-3906EFF4E8D2}"/>
              </a:ext>
            </a:extLst>
          </p:cNvPr>
          <p:cNvSpPr/>
          <p:nvPr/>
        </p:nvSpPr>
        <p:spPr>
          <a:xfrm>
            <a:off x="8613407" y="4491015"/>
            <a:ext cx="2084505" cy="782708"/>
          </a:xfrm>
          <a:prstGeom prst="wedgeRoundRectCallout">
            <a:avLst>
              <a:gd name="adj1" fmla="val -92963"/>
              <a:gd name="adj2" fmla="val 55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Iterative inference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7458B-E1FD-FE75-3353-CE55301DB23E}"/>
              </a:ext>
            </a:extLst>
          </p:cNvPr>
          <p:cNvSpPr txBox="1"/>
          <p:nvPr/>
        </p:nvSpPr>
        <p:spPr>
          <a:xfrm>
            <a:off x="128108" y="72722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8FA83-E577-DA65-E70A-C51B876EF2AD}"/>
              </a:ext>
            </a:extLst>
          </p:cNvPr>
          <p:cNvSpPr txBox="1"/>
          <p:nvPr/>
        </p:nvSpPr>
        <p:spPr>
          <a:xfrm>
            <a:off x="128108" y="2809133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6AD32-178E-DCE9-2485-C151F975D2B2}"/>
              </a:ext>
            </a:extLst>
          </p:cNvPr>
          <p:cNvSpPr txBox="1"/>
          <p:nvPr/>
        </p:nvSpPr>
        <p:spPr>
          <a:xfrm>
            <a:off x="4564078" y="2699940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D8C49-653B-DAC0-8057-9643D9D9C260}"/>
              </a:ext>
            </a:extLst>
          </p:cNvPr>
          <p:cNvSpPr txBox="1"/>
          <p:nvPr/>
        </p:nvSpPr>
        <p:spPr>
          <a:xfrm>
            <a:off x="4522909" y="4680886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5F9C0B-40B8-9BC1-DC12-17ADA3D0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Define model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41C676-B1F9-6DD0-47D0-B9F271DD8A19}"/>
              </a:ext>
            </a:extLst>
          </p:cNvPr>
          <p:cNvSpPr txBox="1"/>
          <p:nvPr/>
        </p:nvSpPr>
        <p:spPr>
          <a:xfrm>
            <a:off x="1771838" y="4467569"/>
            <a:ext cx="5427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model to GPU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7C9499-AC81-C531-3233-159693D74B33}"/>
              </a:ext>
            </a:extLst>
          </p:cNvPr>
          <p:cNvSpPr txBox="1"/>
          <p:nvPr/>
        </p:nvSpPr>
        <p:spPr>
          <a:xfrm>
            <a:off x="6413910" y="2503833"/>
            <a:ext cx="5427233" cy="5949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resnet18 to define model</a:t>
            </a:r>
          </a:p>
          <a:p>
            <a:r>
              <a:rPr lang="en-US" altLang="ko-KR" dirty="0"/>
              <a:t>Set fc layer’s output size as 2 (x, y)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A2171C-1CC8-50F9-C278-D73FE80732FE}"/>
              </a:ext>
            </a:extLst>
          </p:cNvPr>
          <p:cNvSpPr txBox="1"/>
          <p:nvPr/>
        </p:nvSpPr>
        <p:spPr>
          <a:xfrm>
            <a:off x="6440894" y="1788139"/>
            <a:ext cx="464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‘apex’ directs a point with x, y coordination </a:t>
            </a:r>
          </a:p>
          <a:p>
            <a:r>
              <a:rPr lang="en-US" altLang="ko-KR" dirty="0"/>
              <a:t>in camera image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150A81-F016-417A-C16E-130C3299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58" y="1235499"/>
            <a:ext cx="4725904" cy="219306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89A9ABB-8313-9573-3E6E-EA06035AB183}"/>
              </a:ext>
            </a:extLst>
          </p:cNvPr>
          <p:cNvSpPr/>
          <p:nvPr/>
        </p:nvSpPr>
        <p:spPr>
          <a:xfrm>
            <a:off x="4385677" y="1982117"/>
            <a:ext cx="20580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B8F6FBC-446B-1386-A16B-B74EE56EC144}"/>
              </a:ext>
            </a:extLst>
          </p:cNvPr>
          <p:cNvSpPr/>
          <p:nvPr/>
        </p:nvSpPr>
        <p:spPr>
          <a:xfrm>
            <a:off x="5620437" y="2676151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F94A90-CE88-C28C-C753-70DB48E25C20}"/>
              </a:ext>
            </a:extLst>
          </p:cNvPr>
          <p:cNvSpPr/>
          <p:nvPr/>
        </p:nvSpPr>
        <p:spPr>
          <a:xfrm>
            <a:off x="4385677" y="1437847"/>
            <a:ext cx="20580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4BCB1-BE2C-EC6D-DEC2-4EC23428FC17}"/>
              </a:ext>
            </a:extLst>
          </p:cNvPr>
          <p:cNvSpPr txBox="1"/>
          <p:nvPr/>
        </p:nvSpPr>
        <p:spPr>
          <a:xfrm>
            <a:off x="6440894" y="1366019"/>
            <a:ext cx="464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Import modules to define model 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03D45F2-3392-7FAF-CB92-8A10FBB66F72}"/>
              </a:ext>
            </a:extLst>
          </p:cNvPr>
          <p:cNvSpPr/>
          <p:nvPr/>
        </p:nvSpPr>
        <p:spPr>
          <a:xfrm rot="5400000">
            <a:off x="1643270" y="3770034"/>
            <a:ext cx="1295974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87E4F45-7D6E-3E48-A4DC-2285723CA463}"/>
              </a:ext>
            </a:extLst>
          </p:cNvPr>
          <p:cNvSpPr/>
          <p:nvPr/>
        </p:nvSpPr>
        <p:spPr>
          <a:xfrm rot="5400000">
            <a:off x="2378529" y="3570542"/>
            <a:ext cx="896989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A1BBF41-5B48-C168-5762-926B6B7B3FDD}"/>
              </a:ext>
            </a:extLst>
          </p:cNvPr>
          <p:cNvSpPr/>
          <p:nvPr/>
        </p:nvSpPr>
        <p:spPr>
          <a:xfrm rot="5400000">
            <a:off x="3180875" y="3395126"/>
            <a:ext cx="546154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8989C-EF56-C24B-259C-F6C235478BB5}"/>
              </a:ext>
            </a:extLst>
          </p:cNvPr>
          <p:cNvSpPr txBox="1"/>
          <p:nvPr/>
        </p:nvSpPr>
        <p:spPr>
          <a:xfrm>
            <a:off x="2572437" y="4117445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model’s mode as evaluation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6DA9FC-B948-0E93-5219-9C32293D52ED}"/>
              </a:ext>
            </a:extLst>
          </p:cNvPr>
          <p:cNvSpPr txBox="1"/>
          <p:nvPr/>
        </p:nvSpPr>
        <p:spPr>
          <a:xfrm>
            <a:off x="3195510" y="3766645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data type to float16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5" grpId="0"/>
      <p:bldP spid="9" grpId="0" animBg="1"/>
      <p:bldP spid="18" grpId="0" animBg="1"/>
      <p:bldP spid="20" grpId="0" animBg="1"/>
      <p:bldP spid="21" grpId="0"/>
      <p:bldP spid="23" grpId="0" animBg="1"/>
      <p:bldP spid="27" grpId="0" animBg="1"/>
      <p:bldP spid="30" grpId="0" animBg="1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71BC4E-B4B4-9377-BE39-8A0A6369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E1649A-62B1-F428-123B-2AF07B46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Load pretrained model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C6C43-DB5B-14B2-B8BF-C036C0D7B552}"/>
              </a:ext>
            </a:extLst>
          </p:cNvPr>
          <p:cNvSpPr txBox="1"/>
          <p:nvPr/>
        </p:nvSpPr>
        <p:spPr>
          <a:xfrm>
            <a:off x="5986214" y="3267693"/>
            <a:ext cx="6484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Import Torch2trt for better performance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76063-4D02-E4BE-6451-2D90ADF6C9D5}"/>
              </a:ext>
            </a:extLst>
          </p:cNvPr>
          <p:cNvSpPr txBox="1"/>
          <p:nvPr/>
        </p:nvSpPr>
        <p:spPr>
          <a:xfrm>
            <a:off x="5986214" y="3931401"/>
            <a:ext cx="4082778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Convert model from </a:t>
            </a:r>
            <a:r>
              <a:rPr lang="en-US" altLang="ko-KR" dirty="0" err="1"/>
              <a:t>pytorch</a:t>
            </a:r>
            <a:r>
              <a:rPr lang="en-US" altLang="ko-KR" dirty="0"/>
              <a:t> to </a:t>
            </a:r>
            <a:r>
              <a:rPr lang="en-US" altLang="ko-KR" dirty="0" err="1"/>
              <a:t>TensorRT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2E0FC-5339-24F5-13FB-ED1059EE0AAC}"/>
              </a:ext>
            </a:extLst>
          </p:cNvPr>
          <p:cNvSpPr txBox="1"/>
          <p:nvPr/>
        </p:nvSpPr>
        <p:spPr>
          <a:xfrm>
            <a:off x="5986214" y="4481656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Save converted model parameters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A3C7C-2A0A-3C80-6CEE-9FEEF77E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3249854"/>
            <a:ext cx="4082777" cy="1080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D0224-5B2C-4B49-9A77-B6D8876B0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99" y="4460633"/>
            <a:ext cx="4082778" cy="441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15DD1-25EF-4CA0-8588-AF54E7EDA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"/>
          <a:stretch/>
        </p:blipFill>
        <p:spPr>
          <a:xfrm>
            <a:off x="814553" y="4984385"/>
            <a:ext cx="4037549" cy="982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44115D-E49C-F15E-2EFB-63C559E8FD66}"/>
              </a:ext>
            </a:extLst>
          </p:cNvPr>
          <p:cNvSpPr txBox="1"/>
          <p:nvPr/>
        </p:nvSpPr>
        <p:spPr>
          <a:xfrm>
            <a:off x="5986214" y="3600536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sample data with the same size as target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1967A2-75F6-E864-D8DA-F0985BA90F5A}"/>
              </a:ext>
            </a:extLst>
          </p:cNvPr>
          <p:cNvSpPr txBox="1"/>
          <p:nvPr/>
        </p:nvSpPr>
        <p:spPr>
          <a:xfrm>
            <a:off x="5986214" y="54848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saved model parameters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ADE99D5-735F-40F8-AF34-B91B4451289D}"/>
              </a:ext>
            </a:extLst>
          </p:cNvPr>
          <p:cNvSpPr/>
          <p:nvPr/>
        </p:nvSpPr>
        <p:spPr>
          <a:xfrm>
            <a:off x="4881395" y="3820905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61D08CC-2DDC-50A9-D1D2-724CEE27CE2D}"/>
              </a:ext>
            </a:extLst>
          </p:cNvPr>
          <p:cNvSpPr/>
          <p:nvPr/>
        </p:nvSpPr>
        <p:spPr>
          <a:xfrm>
            <a:off x="4873845" y="4547900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A6CD659-C22F-F7AD-C3DF-6D3D40C94AB3}"/>
              </a:ext>
            </a:extLst>
          </p:cNvPr>
          <p:cNvSpPr/>
          <p:nvPr/>
        </p:nvSpPr>
        <p:spPr>
          <a:xfrm>
            <a:off x="4873845" y="5525090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750DF2-3705-C686-65C2-8EE815865065}"/>
              </a:ext>
            </a:extLst>
          </p:cNvPr>
          <p:cNvGrpSpPr/>
          <p:nvPr/>
        </p:nvGrpSpPr>
        <p:grpSpPr>
          <a:xfrm>
            <a:off x="1596941" y="1654167"/>
            <a:ext cx="2869255" cy="1647738"/>
            <a:chOff x="1670512" y="3622423"/>
            <a:chExt cx="3989070" cy="210191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899D98C-CD6E-43D7-E544-04B299486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64" b="89947" l="9970" r="89955">
                          <a14:foregroundMark x1="36086" y1="75298" x2="36905" y2="59061"/>
                          <a14:foregroundMark x1="36012" y1="65112" x2="36012" y2="64484"/>
                          <a14:foregroundMark x1="36086" y1="66104" x2="36086" y2="66104"/>
                          <a14:foregroundMark x1="71776" y1="8697" x2="71429" y2="6746"/>
                          <a14:foregroundMark x1="71131" y1="4464" x2="70610" y2="4861"/>
                          <a14:foregroundMark x1="33185" y1="83763" x2="28125" y2="84722"/>
                          <a14:foregroundMark x1="23264" y1="76852" x2="23611" y2="74967"/>
                          <a14:foregroundMark x1="35466" y1="80721" x2="36285" y2="75298"/>
                          <a14:foregroundMark x1="22793" y1="77612" x2="23239" y2="80522"/>
                          <a14:backgroundMark x1="82192" y1="85582" x2="82143" y2="78307"/>
                          <a14:backgroundMark x1="82143" y1="78307" x2="81969" y2="80556"/>
                          <a14:backgroundMark x1="74306" y1="78671" x2="72024" y2="67526"/>
                          <a14:backgroundMark x1="71478" y1="84854" x2="68304" y2="69643"/>
                          <a14:backgroundMark x1="80432" y1="74735" x2="78249" y2="65642"/>
                          <a14:backgroundMark x1="78249" y1="65642" x2="79787" y2="72388"/>
                          <a14:backgroundMark x1="79787" y1="72388" x2="77778" y2="67923"/>
                          <a14:backgroundMark x1="79787" y1="77249" x2="77307" y2="71759"/>
                          <a14:backgroundMark x1="75149" y1="78737" x2="74479" y2="77348"/>
                          <a14:backgroundMark x1="73313" y1="76389" x2="73264" y2="73479"/>
                          <a14:backgroundMark x1="59127" y1="76720" x2="52654" y2="78505"/>
                          <a14:backgroundMark x1="52654" y1="78505" x2="47445" y2="76620"/>
                          <a14:backgroundMark x1="47445" y1="76620" x2="55630" y2="75033"/>
                          <a14:backgroundMark x1="55630" y1="75033" x2="52331" y2="84954"/>
                          <a14:backgroundMark x1="52331" y1="84954" x2="46850" y2="78671"/>
                          <a14:backgroundMark x1="46850" y1="78671" x2="49082" y2="80093"/>
                          <a14:backgroundMark x1="43502" y1="91534" x2="39484" y2="84623"/>
                          <a14:backgroundMark x1="39484" y1="84623" x2="34325" y2="88988"/>
                          <a14:backgroundMark x1="34325" y1="88988" x2="24678" y2="91138"/>
                          <a14:backgroundMark x1="24678" y1="91138" x2="31126" y2="89947"/>
                          <a14:backgroundMark x1="31126" y1="89947" x2="25198" y2="88690"/>
                          <a14:backgroundMark x1="25198" y1="88690" x2="33358" y2="89848"/>
                          <a14:backgroundMark x1="33358" y1="89848" x2="26488" y2="89815"/>
                          <a14:backgroundMark x1="26488" y1="89815" x2="32540" y2="88459"/>
                          <a14:backgroundMark x1="30903" y1="79530" x2="33953" y2="78737"/>
                          <a14:backgroundMark x1="34077" y1="79365" x2="33953" y2="77646"/>
                          <a14:backgroundMark x1="37128" y1="81647" x2="38492" y2="77646"/>
                          <a14:backgroundMark x1="77009" y1="68750" x2="76711" y2="67692"/>
                          <a14:backgroundMark x1="78894" y1="77877" x2="78671" y2="75959"/>
                          <a14:backgroundMark x1="74107" y1="74603" x2="73810" y2="73611"/>
                          <a14:backgroundMark x1="73189" y1="70734" x2="73140" y2="70106"/>
                          <a14:backgroundMark x1="72222" y1="67758" x2="72173" y2="67295"/>
                          <a14:backgroundMark x1="72222" y1="68750" x2="71528" y2="66402"/>
                          <a14:backgroundMark x1="77753" y1="73247" x2="77530" y2="72553"/>
                          <a14:backgroundMark x1="76786" y1="69511" x2="76438" y2="68056"/>
                          <a14:backgroundMark x1="37872" y1="79001" x2="37698" y2="78770"/>
                          <a14:backgroundMark x1="33904" y1="78836" x2="34177" y2="79530"/>
                          <a14:backgroundMark x1="26042" y1="78241" x2="29861" y2="80589"/>
                          <a14:backgroundMark x1="23934" y1="85450" x2="23462" y2="85152"/>
                          <a14:backgroundMark x1="30332" y1="81515" x2="29787" y2="80787"/>
                          <a14:backgroundMark x1="25570" y1="78671" x2="25198" y2="81911"/>
                          <a14:backgroundMark x1="28125" y1="81713" x2="28844" y2="815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1537445">
              <a:off x="3013473" y="3967822"/>
              <a:ext cx="2342027" cy="175651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941381-53AD-B469-FDFF-DC9B2194A55C}"/>
                </a:ext>
              </a:extLst>
            </p:cNvPr>
            <p:cNvSpPr txBox="1"/>
            <p:nvPr/>
          </p:nvSpPr>
          <p:spPr>
            <a:xfrm>
              <a:off x="3535330" y="3622423"/>
              <a:ext cx="2124252" cy="4318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600" b="0" i="0">
                  <a:solidFill>
                    <a:srgbClr val="1A1A1A"/>
                  </a:solidFill>
                  <a:effectLst/>
                  <a:latin typeface="DINWebPro"/>
                </a:defRPr>
              </a:lvl1pPr>
            </a:lstStyle>
            <a:p>
              <a:r>
                <a:rPr lang="en-US" altLang="ko-KR" dirty="0"/>
                <a:t>model(resnet18)</a:t>
              </a:r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BF153F4-5C0F-E320-61F6-2890B930D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646" y="4020602"/>
              <a:ext cx="569373" cy="56937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B4DE-8E3F-3DCF-2084-306D613EC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512" y="4019110"/>
              <a:ext cx="569373" cy="569372"/>
            </a:xfrm>
            <a:prstGeom prst="rect">
              <a:avLst/>
            </a:prstGeom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CFABEBC-13A6-98CF-E20E-DF7C79DAF067}"/>
                </a:ext>
              </a:extLst>
            </p:cNvPr>
            <p:cNvCxnSpPr>
              <a:stCxn id="25" idx="3"/>
              <a:endCxn id="22" idx="1"/>
            </p:cNvCxnSpPr>
            <p:nvPr/>
          </p:nvCxnSpPr>
          <p:spPr>
            <a:xfrm>
              <a:off x="2239885" y="4303796"/>
              <a:ext cx="1740761" cy="14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60719D7-F9B3-3B5C-F700-726EC832F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558" y="1034012"/>
            <a:ext cx="4725904" cy="613459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B5470FE-1A80-C188-98DA-764BCF96D631}"/>
              </a:ext>
            </a:extLst>
          </p:cNvPr>
          <p:cNvSpPr/>
          <p:nvPr/>
        </p:nvSpPr>
        <p:spPr>
          <a:xfrm>
            <a:off x="5620437" y="1242331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3DA20-FB2F-2FB1-7C49-F434096C36F5}"/>
              </a:ext>
            </a:extLst>
          </p:cNvPr>
          <p:cNvSpPr txBox="1"/>
          <p:nvPr/>
        </p:nvSpPr>
        <p:spPr>
          <a:xfrm>
            <a:off x="6450889" y="1171464"/>
            <a:ext cx="5427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pretrained model from </a:t>
            </a:r>
            <a:r>
              <a:rPr lang="en-US" altLang="ko-KR" dirty="0">
                <a:solidFill>
                  <a:srgbClr val="C00000"/>
                </a:solidFill>
              </a:rPr>
              <a:t>'~.</a:t>
            </a:r>
            <a:r>
              <a:rPr lang="en-US" altLang="ko-KR" dirty="0" err="1">
                <a:solidFill>
                  <a:srgbClr val="C00000"/>
                </a:solidFill>
              </a:rPr>
              <a:t>pth</a:t>
            </a:r>
            <a:r>
              <a:rPr lang="en-US" altLang="ko-KR" dirty="0">
                <a:solidFill>
                  <a:srgbClr val="C00000"/>
                </a:solidFill>
              </a:rPr>
              <a:t>’ </a:t>
            </a:r>
            <a:r>
              <a:rPr lang="en-US" altLang="ko-KR" dirty="0"/>
              <a:t>file.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43DC87C-12DD-B773-68D2-0CC0D1A8A290}"/>
              </a:ext>
            </a:extLst>
          </p:cNvPr>
          <p:cNvSpPr/>
          <p:nvPr/>
        </p:nvSpPr>
        <p:spPr>
          <a:xfrm>
            <a:off x="4881395" y="3403716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E67132-FCB6-D2CE-83D5-7161D102B280}"/>
              </a:ext>
            </a:extLst>
          </p:cNvPr>
          <p:cNvSpPr txBox="1"/>
          <p:nvPr/>
        </p:nvSpPr>
        <p:spPr>
          <a:xfrm>
            <a:off x="5986214" y="5190966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</a:t>
            </a:r>
            <a:r>
              <a:rPr lang="en-US" altLang="ko-KR" dirty="0" err="1"/>
              <a:t>trt</a:t>
            </a:r>
            <a:r>
              <a:rPr lang="en-US" altLang="ko-KR" dirty="0"/>
              <a:t> model which stores the original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6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  <p:bldP spid="18" grpId="0"/>
      <p:bldP spid="23" grpId="0"/>
      <p:bldP spid="24" grpId="0" animBg="1"/>
      <p:bldP spid="26" grpId="0" animBg="1"/>
      <p:bldP spid="27" grpId="0" animBg="1"/>
      <p:bldP spid="30" grpId="0" animBg="1"/>
      <p:bldP spid="31" grpId="0"/>
      <p:bldP spid="32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D09BF-8A24-A513-9FC5-D0F8101C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568C31-73A8-A96B-5FD0-13651D96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</a:t>
            </a:r>
            <a:r>
              <a:rPr lang="en-US" altLang="ko-KR" dirty="0"/>
              <a:t>C</a:t>
            </a:r>
            <a:r>
              <a:rPr lang="en-US" altLang="ko-KR" b="1" dirty="0"/>
              <a:t>onfigure race car and camera 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C9B63-9E7F-461D-2287-42AC4F40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7"/>
          <a:stretch/>
        </p:blipFill>
        <p:spPr>
          <a:xfrm>
            <a:off x="793695" y="1322167"/>
            <a:ext cx="4925442" cy="9165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4F6C1-14E1-BB4A-D3D0-CC8CFD2C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96" y="2748291"/>
            <a:ext cx="4925442" cy="104594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98100C0-848E-07F3-EC29-E61321263329}"/>
              </a:ext>
            </a:extLst>
          </p:cNvPr>
          <p:cNvSpPr/>
          <p:nvPr/>
        </p:nvSpPr>
        <p:spPr>
          <a:xfrm>
            <a:off x="5777223" y="1682024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647253-5BCA-E2DE-090E-FABE99AC680E}"/>
              </a:ext>
            </a:extLst>
          </p:cNvPr>
          <p:cNvSpPr txBox="1"/>
          <p:nvPr/>
        </p:nvSpPr>
        <p:spPr>
          <a:xfrm>
            <a:off x="6997032" y="1608624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Create race car class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17B55BD-662F-B9CE-7786-9C8E8DA8A96B}"/>
              </a:ext>
            </a:extLst>
          </p:cNvPr>
          <p:cNvSpPr/>
          <p:nvPr/>
        </p:nvSpPr>
        <p:spPr>
          <a:xfrm>
            <a:off x="5777223" y="3074291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0BB42-157C-57C7-747C-72A5D2C26D9A}"/>
              </a:ext>
            </a:extLst>
          </p:cNvPr>
          <p:cNvSpPr txBox="1"/>
          <p:nvPr/>
        </p:nvSpPr>
        <p:spPr>
          <a:xfrm>
            <a:off x="6997032" y="3011724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Create camera class</a:t>
            </a:r>
          </a:p>
        </p:txBody>
      </p:sp>
    </p:spTree>
    <p:extLst>
      <p:ext uri="{BB962C8B-B14F-4D97-AF65-F5344CB8AC3E}">
        <p14:creationId xmlns:p14="http://schemas.microsoft.com/office/powerpoint/2010/main" val="10386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D09BF-8A24-A513-9FC5-D0F8101C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568C31-73A8-A96B-5FD0-13651D96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en-US" altLang="ko-KR" b="1" dirty="0"/>
              <a:t>Iterative inference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B611A-3648-D524-4E13-2E2429F75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1321200"/>
            <a:ext cx="4343931" cy="262151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A9EBF1B-B491-58FD-6774-327B07120D1D}"/>
              </a:ext>
            </a:extLst>
          </p:cNvPr>
          <p:cNvSpPr/>
          <p:nvPr/>
        </p:nvSpPr>
        <p:spPr>
          <a:xfrm>
            <a:off x="4605318" y="1993081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C5F6C-5832-FEFD-F30C-593C0E8B9566}"/>
              </a:ext>
            </a:extLst>
          </p:cNvPr>
          <p:cNvSpPr txBox="1"/>
          <p:nvPr/>
        </p:nvSpPr>
        <p:spPr>
          <a:xfrm>
            <a:off x="6027712" y="2283557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throttle</a:t>
            </a:r>
            <a:r>
              <a:rPr lang="ko-KR" altLang="en-US" dirty="0"/>
              <a:t> </a:t>
            </a:r>
            <a:r>
              <a:rPr lang="en-US" altLang="ko-KR" dirty="0"/>
              <a:t>to fixed value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0B787C-C79E-2891-EFA8-D62584084C5D}"/>
              </a:ext>
            </a:extLst>
          </p:cNvPr>
          <p:cNvSpPr txBox="1"/>
          <p:nvPr/>
        </p:nvSpPr>
        <p:spPr>
          <a:xfrm>
            <a:off x="6027712" y="1878908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fixed multiplier and adder for steering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0BED87-4042-9B50-76DF-1DC8A6DFD335}"/>
              </a:ext>
            </a:extLst>
          </p:cNvPr>
          <p:cNvSpPr txBox="1"/>
          <p:nvPr/>
        </p:nvSpPr>
        <p:spPr>
          <a:xfrm>
            <a:off x="6027712" y="2859688"/>
            <a:ext cx="4246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Read real-time image from camera 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C9760A2-303F-0AAE-EA52-111B5A0FB33B}"/>
              </a:ext>
            </a:extLst>
          </p:cNvPr>
          <p:cNvSpPr/>
          <p:nvPr/>
        </p:nvSpPr>
        <p:spPr>
          <a:xfrm>
            <a:off x="4605318" y="2347422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A828238-466D-D0A1-46C7-08AE06F8E7C6}"/>
              </a:ext>
            </a:extLst>
          </p:cNvPr>
          <p:cNvSpPr/>
          <p:nvPr/>
        </p:nvSpPr>
        <p:spPr>
          <a:xfrm>
            <a:off x="5100038" y="2936409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18BAD6-7B7C-33F1-57BF-32D85057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4136106"/>
            <a:ext cx="3313342" cy="2367728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3193D2A5-D619-EE62-13A4-3CB4E2F38DE7}"/>
              </a:ext>
            </a:extLst>
          </p:cNvPr>
          <p:cNvSpPr/>
          <p:nvPr/>
        </p:nvSpPr>
        <p:spPr>
          <a:xfrm>
            <a:off x="5100037" y="5633046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CD4748-1BE7-9F6A-F4E6-9557D717C5CF}"/>
              </a:ext>
            </a:extLst>
          </p:cNvPr>
          <p:cNvSpPr txBox="1"/>
          <p:nvPr/>
        </p:nvSpPr>
        <p:spPr>
          <a:xfrm>
            <a:off x="6027712" y="5559646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Return normalized image values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16345E6-0781-860E-0CF7-FBC7A33815D8}"/>
              </a:ext>
            </a:extLst>
          </p:cNvPr>
          <p:cNvSpPr/>
          <p:nvPr/>
        </p:nvSpPr>
        <p:spPr>
          <a:xfrm>
            <a:off x="5100037" y="3320901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2D205-FE86-24E0-8D31-CB54AE5B35D8}"/>
              </a:ext>
            </a:extLst>
          </p:cNvPr>
          <p:cNvSpPr txBox="1"/>
          <p:nvPr/>
        </p:nvSpPr>
        <p:spPr>
          <a:xfrm>
            <a:off x="6027711" y="3227213"/>
            <a:ext cx="5196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Feed image values and get the output from the model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2455AF7-3BB0-2A77-8C6B-E8BA75E8BA30}"/>
              </a:ext>
            </a:extLst>
          </p:cNvPr>
          <p:cNvSpPr/>
          <p:nvPr/>
        </p:nvSpPr>
        <p:spPr>
          <a:xfrm>
            <a:off x="5100037" y="3622331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C0FC6-BB67-03D9-CCF2-66AFC62BC0D2}"/>
              </a:ext>
            </a:extLst>
          </p:cNvPr>
          <p:cNvSpPr txBox="1"/>
          <p:nvPr/>
        </p:nvSpPr>
        <p:spPr>
          <a:xfrm>
            <a:off x="6027711" y="3565767"/>
            <a:ext cx="5196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From output, car inferences steering value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450B21-EE83-48A2-3EC9-D97A01F41D62}"/>
              </a:ext>
            </a:extLst>
          </p:cNvPr>
          <p:cNvSpPr/>
          <p:nvPr/>
        </p:nvSpPr>
        <p:spPr>
          <a:xfrm>
            <a:off x="1681378" y="3122828"/>
            <a:ext cx="727479" cy="150528"/>
          </a:xfrm>
          <a:prstGeom prst="rect">
            <a:avLst/>
          </a:prstGeom>
          <a:noFill/>
          <a:ln w="38100">
            <a:solidFill>
              <a:srgbClr val="9BC2E5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  <p:bldP spid="27" grpId="0"/>
      <p:bldP spid="35" grpId="0"/>
      <p:bldP spid="36" grpId="0" animBg="1"/>
      <p:bldP spid="37" grpId="0" animBg="1"/>
      <p:bldP spid="38" grpId="0" animBg="1"/>
      <p:bldP spid="39" grpId="0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0864914" cy="21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eriod" startAt="3"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lvl="1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>
              <a:buFont typeface="+mj-lt"/>
              <a:buAutoNum type="arabicPeriod"/>
            </a:pPr>
            <a:r>
              <a:rPr lang="en-US" altLang="ko-KR" b="1" dirty="0"/>
              <a:t>Upload pretrained model.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lvl="1"/>
            <a:r>
              <a:rPr lang="en-US" altLang="ko-KR" dirty="0"/>
              <a:t>Q.1.1. Download trained model “</a:t>
            </a:r>
            <a:r>
              <a:rPr lang="ko-KR" altLang="ko-KR" dirty="0" err="1"/>
              <a:t>road_following_model</a:t>
            </a:r>
            <a:r>
              <a:rPr lang="en-US" altLang="ko-KR" dirty="0"/>
              <a:t>_</a:t>
            </a:r>
            <a:r>
              <a:rPr lang="en-US" altLang="ko-KR" dirty="0" err="1"/>
              <a:t>gwsur.pth</a:t>
            </a:r>
            <a:r>
              <a:rPr lang="en-US" altLang="ko-KR" dirty="0"/>
              <a:t>“ from LMS.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Q.1.2. Visit to localhost:8888/lab/tree/</a:t>
            </a:r>
            <a:r>
              <a:rPr lang="en-US" altLang="ko-KR" dirty="0" err="1"/>
              <a:t>jetracer</a:t>
            </a:r>
            <a:r>
              <a:rPr lang="en-US" altLang="ko-KR" dirty="0"/>
              <a:t>/notebooks/</a:t>
            </a:r>
            <a:r>
              <a:rPr lang="en-US" altLang="ko-KR" dirty="0" err="1"/>
              <a:t>road_following.ipynb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Q.1.3. Upload the model </a:t>
            </a:r>
            <a:r>
              <a:rPr lang="en-US" altLang="ko-KR" dirty="0" err="1"/>
              <a:t>pth</a:t>
            </a:r>
            <a:r>
              <a:rPr lang="en-US" altLang="ko-KR" dirty="0"/>
              <a:t> file and write the models name on code </a:t>
            </a:r>
            <a:r>
              <a:rPr lang="ko-KR" altLang="ko-KR" dirty="0" err="1"/>
              <a:t>model.load_state_dict</a:t>
            </a:r>
            <a:r>
              <a:rPr lang="ko-KR" altLang="ko-KR" dirty="0"/>
              <a:t>(</a:t>
            </a:r>
            <a:r>
              <a:rPr lang="ko-KR" altLang="ko-KR" dirty="0" err="1"/>
              <a:t>torch.load</a:t>
            </a:r>
            <a:r>
              <a:rPr lang="ko-KR" altLang="ko-KR" dirty="0"/>
              <a:t>('</a:t>
            </a:r>
            <a:r>
              <a:rPr lang="ko-KR" altLang="ko-KR" dirty="0" err="1"/>
              <a:t>road_following_model</a:t>
            </a:r>
            <a:r>
              <a:rPr lang="en-US" altLang="ko-KR" dirty="0"/>
              <a:t>_</a:t>
            </a:r>
            <a:r>
              <a:rPr lang="en-US" altLang="ko-KR" dirty="0" err="1"/>
              <a:t>gwsur</a:t>
            </a:r>
            <a:r>
              <a:rPr lang="ko-KR" altLang="ko-KR" dirty="0"/>
              <a:t>.</a:t>
            </a:r>
            <a:r>
              <a:rPr lang="ko-KR" altLang="ko-KR" dirty="0" err="1"/>
              <a:t>pth</a:t>
            </a:r>
            <a:r>
              <a:rPr lang="ko-KR" altLang="ko-KR" dirty="0"/>
              <a:t>'))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FB53B-4EFB-8A53-DE3F-792DEF3BEFD0}"/>
              </a:ext>
            </a:extLst>
          </p:cNvPr>
          <p:cNvSpPr txBox="1"/>
          <p:nvPr/>
        </p:nvSpPr>
        <p:spPr>
          <a:xfrm>
            <a:off x="806819" y="3508526"/>
            <a:ext cx="11526266" cy="285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eriod" startAt="3"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lvl="1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>
              <a:buFont typeface="+mj-lt"/>
              <a:buAutoNum type="arabicPeriod" startAt="2"/>
            </a:pPr>
            <a:r>
              <a:rPr lang="en-US" altLang="ko-KR" b="1" dirty="0"/>
              <a:t>Observe and execute the model.</a:t>
            </a:r>
          </a:p>
          <a:p>
            <a:pPr>
              <a:buFont typeface="+mj-lt"/>
              <a:buAutoNum type="arabicPeriod" startAt="2"/>
            </a:pPr>
            <a:endParaRPr lang="en-US" altLang="ko-KR" dirty="0"/>
          </a:p>
          <a:p>
            <a:pPr lvl="1"/>
            <a:r>
              <a:rPr lang="en-US" altLang="ko-KR" dirty="0"/>
              <a:t>Q.2.1. Unfold the track in suitable place. And put the car on the track.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Q.2.2. Run codes along with the cell.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Q.2.3(optional). Reference and use “</a:t>
            </a:r>
            <a:r>
              <a:rPr lang="en-US" altLang="ko-KR" dirty="0" err="1"/>
              <a:t>teleoperation.ipynb</a:t>
            </a:r>
            <a:r>
              <a:rPr lang="en-US" altLang="ko-KR" dirty="0"/>
              <a:t>” code to prevent missing car.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Q.2.4. Observe the car’s trace. Are the steering and throttle are suitable?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Q.2.5. Control the value of throttle (slower or faster).</a:t>
            </a:r>
          </a:p>
        </p:txBody>
      </p:sp>
    </p:spTree>
    <p:extLst>
      <p:ext uri="{BB962C8B-B14F-4D97-AF65-F5344CB8AC3E}">
        <p14:creationId xmlns:p14="http://schemas.microsoft.com/office/powerpoint/2010/main" val="219923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14520</TotalTime>
  <Words>868</Words>
  <Application>Microsoft Office PowerPoint</Application>
  <PresentationFormat>와이드스크린</PresentationFormat>
  <Paragraphs>135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DINWebPro</vt:lpstr>
      <vt:lpstr>HY견고딕</vt:lpstr>
      <vt:lpstr>IBMPlexMono</vt:lpstr>
      <vt:lpstr>맑은 고딕</vt:lpstr>
      <vt:lpstr>Arial</vt:lpstr>
      <vt:lpstr>Courier New</vt:lpstr>
      <vt:lpstr>Segoe UI</vt:lpstr>
      <vt:lpstr>Tahoma</vt:lpstr>
      <vt:lpstr>Office 테마</vt:lpstr>
      <vt:lpstr>PowerPoint 프레젠테이션</vt:lpstr>
      <vt:lpstr>PowerPoint 프레젠테이션</vt:lpstr>
      <vt:lpstr>JetRacer: Let's start autonomous driving!</vt:lpstr>
      <vt:lpstr>Overview of road_following.ipynb</vt:lpstr>
      <vt:lpstr>1. Define model</vt:lpstr>
      <vt:lpstr>2. Load pretrained model</vt:lpstr>
      <vt:lpstr>3. Configure race car and camera </vt:lpstr>
      <vt:lpstr>4. Iterative inference</vt:lpstr>
      <vt:lpstr>Experiments :</vt:lpstr>
      <vt:lpstr>Experiments 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김소희</cp:lastModifiedBy>
  <cp:revision>909</cp:revision>
  <dcterms:created xsi:type="dcterms:W3CDTF">2021-07-29T02:42:21Z</dcterms:created>
  <dcterms:modified xsi:type="dcterms:W3CDTF">2022-11-03T06:38:41Z</dcterms:modified>
  <cp:version/>
</cp:coreProperties>
</file>